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50" r:id="rId1"/>
    <p:sldMasterId id="2147483652" r:id="rId2"/>
    <p:sldMasterId id="2147483684" r:id="rId3"/>
  </p:sldMasterIdLst>
  <p:handoutMasterIdLst>
    <p:handoutMasterId r:id="rId32"/>
  </p:handoutMasterIdLst>
  <p:sldIdLst>
    <p:sldId id="256" r:id="rId4"/>
    <p:sldId id="262" r:id="rId5"/>
    <p:sldId id="261" r:id="rId6"/>
    <p:sldId id="268" r:id="rId7"/>
    <p:sldId id="264" r:id="rId8"/>
    <p:sldId id="272" r:id="rId9"/>
    <p:sldId id="271" r:id="rId10"/>
    <p:sldId id="289" r:id="rId11"/>
    <p:sldId id="295" r:id="rId12"/>
    <p:sldId id="273" r:id="rId13"/>
    <p:sldId id="275" r:id="rId14"/>
    <p:sldId id="310" r:id="rId15"/>
    <p:sldId id="291" r:id="rId16"/>
    <p:sldId id="277" r:id="rId17"/>
    <p:sldId id="312" r:id="rId18"/>
    <p:sldId id="311" r:id="rId19"/>
    <p:sldId id="313" r:id="rId20"/>
    <p:sldId id="314" r:id="rId21"/>
    <p:sldId id="316" r:id="rId22"/>
    <p:sldId id="318" r:id="rId23"/>
    <p:sldId id="319" r:id="rId24"/>
    <p:sldId id="317" r:id="rId25"/>
    <p:sldId id="328" r:id="rId26"/>
    <p:sldId id="329" r:id="rId27"/>
    <p:sldId id="331" r:id="rId28"/>
    <p:sldId id="332" r:id="rId29"/>
    <p:sldId id="333" r:id="rId30"/>
    <p:sldId id="334" r:id="rId3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rizal Salfarel" initials="AS" lastIdx="1" clrIdx="0">
    <p:extLst>
      <p:ext uri="{19B8F6BF-5375-455C-9EA6-DF929625EA0E}">
        <p15:presenceInfo xmlns:p15="http://schemas.microsoft.com/office/powerpoint/2012/main" userId="861a861609ebe1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6" y="-22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92"/>
        <c:overlap val="100"/>
        <c:axId val="771264512"/>
        <c:axId val="771266432"/>
      </c:barChart>
      <c:catAx>
        <c:axId val="7712645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71266432"/>
        <c:crosses val="autoZero"/>
        <c:auto val="1"/>
        <c:lblAlgn val="ctr"/>
        <c:lblOffset val="100"/>
        <c:noMultiLvlLbl val="0"/>
      </c:catAx>
      <c:valAx>
        <c:axId val="7712664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771264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-2484363" y="505287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682896"/>
            <a:ext cx="297236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TUGAS </a:t>
            </a:r>
          </a:p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AKHIR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38857" y="6062819"/>
            <a:ext cx="430062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Dosen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Pembimbing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1</a:t>
            </a:r>
          </a:p>
          <a:p>
            <a:r>
              <a:rPr lang="en-US" u="sng" dirty="0"/>
              <a:t>AGUS ROCHADI. H., ST., M.M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FC566-1E3B-4736-915E-8318CEDA6795}"/>
              </a:ext>
            </a:extLst>
          </p:cNvPr>
          <p:cNvSpPr txBox="1"/>
          <p:nvPr/>
        </p:nvSpPr>
        <p:spPr>
          <a:xfrm>
            <a:off x="3306756" y="795181"/>
            <a:ext cx="8746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PENERAPAN SISTEM ABSENSI SMARTCAM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FACE DETECTOR BERBASIS 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D0F18-5B78-4F97-ABCA-8FDDD038D326}"/>
              </a:ext>
            </a:extLst>
          </p:cNvPr>
          <p:cNvSpPr txBox="1"/>
          <p:nvPr/>
        </p:nvSpPr>
        <p:spPr>
          <a:xfrm>
            <a:off x="8418273" y="6062819"/>
            <a:ext cx="430062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Dosen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Pembimbing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2</a:t>
            </a:r>
          </a:p>
          <a:p>
            <a:r>
              <a:rPr lang="en-US" u="sng" dirty="0"/>
              <a:t>ARIF NURSYAHID, H., Drs., M.T.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AC0E0-9469-421C-9F89-1B6E34635F43}"/>
              </a:ext>
            </a:extLst>
          </p:cNvPr>
          <p:cNvSpPr txBox="1"/>
          <p:nvPr/>
        </p:nvSpPr>
        <p:spPr>
          <a:xfrm>
            <a:off x="9410780" y="2577929"/>
            <a:ext cx="443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DISUSUN OLEH :</a:t>
            </a:r>
          </a:p>
          <a:p>
            <a:r>
              <a:rPr lang="en-US" b="1" dirty="0"/>
              <a:t>AFRIZAL SALFAREL</a:t>
            </a:r>
          </a:p>
          <a:p>
            <a:r>
              <a:rPr lang="en-US" b="1" dirty="0"/>
              <a:t>TE-4C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84AD1BEF-4ABD-455F-8626-57155C7532E2}"/>
              </a:ext>
            </a:extLst>
          </p:cNvPr>
          <p:cNvSpPr/>
          <p:nvPr/>
        </p:nvSpPr>
        <p:spPr>
          <a:xfrm>
            <a:off x="1457136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7" name="Chart 8">
            <a:extLst>
              <a:ext uri="{FF2B5EF4-FFF2-40B4-BE49-F238E27FC236}">
                <a16:creationId xmlns:a16="http://schemas.microsoft.com/office/drawing/2014/main" id="{7628CA2F-CDA0-4CB6-BA44-601744757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921756"/>
              </p:ext>
            </p:extLst>
          </p:nvPr>
        </p:nvGraphicFramePr>
        <p:xfrm>
          <a:off x="679976" y="1903569"/>
          <a:ext cx="7499838" cy="2703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3F75B-46C4-4CBA-94E8-5FD52CB7DA22}"/>
              </a:ext>
            </a:extLst>
          </p:cNvPr>
          <p:cNvGrpSpPr/>
          <p:nvPr/>
        </p:nvGrpSpPr>
        <p:grpSpPr>
          <a:xfrm>
            <a:off x="1020423" y="4258817"/>
            <a:ext cx="1377485" cy="1377485"/>
            <a:chOff x="683568" y="2000250"/>
            <a:chExt cx="1858067" cy="18580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9DC21D-7171-428C-A4BF-B3825E13474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331762-C02D-407C-AAB4-A994BDC10B3C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22D2B1-2CEE-41A5-A9BD-0F0B0348F514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Pie 8">
              <a:extLst>
                <a:ext uri="{FF2B5EF4-FFF2-40B4-BE49-F238E27FC236}">
                  <a16:creationId xmlns:a16="http://schemas.microsoft.com/office/drawing/2014/main" id="{C5E50A53-DB79-46B4-99DD-C6BAD6354788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/>
            </a:prstGeom>
            <a:solidFill>
              <a:schemeClr val="accent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394F01-8159-4F43-A969-F76577F3BA27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C87170-36E2-45D7-B3F6-100371437BF7}"/>
              </a:ext>
            </a:extLst>
          </p:cNvPr>
          <p:cNvSpPr txBox="1"/>
          <p:nvPr/>
        </p:nvSpPr>
        <p:spPr>
          <a:xfrm>
            <a:off x="785851" y="5636302"/>
            <a:ext cx="184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itchFamily="34" charset="0"/>
                <a:cs typeface="Calibri" pitchFamily="34" charset="0"/>
              </a:rPr>
              <a:t>HASIL PORTAL ABSEN</a:t>
            </a:r>
            <a:endParaRPr lang="ko-KR" alt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타원 53">
            <a:extLst>
              <a:ext uri="{FF2B5EF4-FFF2-40B4-BE49-F238E27FC236}">
                <a16:creationId xmlns:a16="http://schemas.microsoft.com/office/drawing/2014/main" id="{FE6986D8-EEAB-4E6D-839B-51377EC8041D}"/>
              </a:ext>
            </a:extLst>
          </p:cNvPr>
          <p:cNvSpPr/>
          <p:nvPr/>
        </p:nvSpPr>
        <p:spPr>
          <a:xfrm>
            <a:off x="1538163" y="2478679"/>
            <a:ext cx="367200" cy="36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8448E77-19F8-4881-A854-C69CA809655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 t="6388" r="66927" b="19655"/>
          <a:stretch/>
        </p:blipFill>
        <p:spPr bwMode="auto">
          <a:xfrm>
            <a:off x="2552929" y="42312"/>
            <a:ext cx="3543071" cy="5152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EC0C1E3-AB52-4E03-84EB-88109433663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" t="7395" r="59367" b="25370"/>
          <a:stretch/>
        </p:blipFill>
        <p:spPr bwMode="auto">
          <a:xfrm>
            <a:off x="6337200" y="90576"/>
            <a:ext cx="3893478" cy="4437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80BBA94-9F04-42F1-B9C8-A6D04056B695}"/>
              </a:ext>
            </a:extLst>
          </p:cNvPr>
          <p:cNvSpPr txBox="1"/>
          <p:nvPr/>
        </p:nvSpPr>
        <p:spPr>
          <a:xfrm>
            <a:off x="3155650" y="5359303"/>
            <a:ext cx="233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itchFamily="34" charset="0"/>
                <a:cs typeface="Calibri" pitchFamily="34" charset="0"/>
              </a:rPr>
              <a:t>PORTAL ABSEN UNTUK TRAINING WAJAH</a:t>
            </a:r>
            <a:endParaRPr lang="ko-KR" alt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8F10FE-20C8-4CE8-A326-F36DFA0BC7B7}"/>
              </a:ext>
            </a:extLst>
          </p:cNvPr>
          <p:cNvSpPr txBox="1"/>
          <p:nvPr/>
        </p:nvSpPr>
        <p:spPr>
          <a:xfrm>
            <a:off x="7450656" y="4606780"/>
            <a:ext cx="184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itchFamily="34" charset="0"/>
                <a:cs typeface="Calibri" pitchFamily="34" charset="0"/>
              </a:rPr>
              <a:t>PORTAL ABSENSI SAJA</a:t>
            </a:r>
            <a:endParaRPr lang="ko-KR" altLang="en-US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0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906" y="229910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ALGORITMA HAAR CASCADE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6FAC87F-2047-4153-B7BD-AF80060B4B5A}"/>
              </a:ext>
            </a:extLst>
          </p:cNvPr>
          <p:cNvPicPr/>
          <p:nvPr/>
        </p:nvPicPr>
        <p:blipFill rotWithShape="1">
          <a:blip r:embed="rId2"/>
          <a:srcRect l="4794" t="10960" r="24664" b="9253"/>
          <a:stretch/>
        </p:blipFill>
        <p:spPr bwMode="auto">
          <a:xfrm>
            <a:off x="447081" y="954157"/>
            <a:ext cx="11320849" cy="5903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901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3437A-F5CD-4F40-A5CB-0541F9A435B7}"/>
              </a:ext>
            </a:extLst>
          </p:cNvPr>
          <p:cNvPicPr/>
          <p:nvPr/>
        </p:nvPicPr>
        <p:blipFill rotWithShape="1">
          <a:blip r:embed="rId2"/>
          <a:srcRect l="5041" t="11267" r="18453" b="12925"/>
          <a:stretch/>
        </p:blipFill>
        <p:spPr bwMode="auto">
          <a:xfrm>
            <a:off x="583096" y="795131"/>
            <a:ext cx="10645385" cy="5704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9C159A9-5AB7-441D-AC2E-F2AFA8969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906" y="229910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SCRIPT INPUT ABSENSI</a:t>
            </a:r>
          </a:p>
        </p:txBody>
      </p:sp>
    </p:spTree>
    <p:extLst>
      <p:ext uri="{BB962C8B-B14F-4D97-AF65-F5344CB8AC3E}">
        <p14:creationId xmlns:p14="http://schemas.microsoft.com/office/powerpoint/2010/main" val="12707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SCRIPT KONEKSI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F4F33-9BBC-4ECC-9AEE-326FE7D1B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8" t="10996" r="10217" b="20372"/>
          <a:stretch/>
        </p:blipFill>
        <p:spPr>
          <a:xfrm>
            <a:off x="796005" y="1063756"/>
            <a:ext cx="10628244" cy="58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2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463827" y="266947"/>
            <a:ext cx="125911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cs typeface="Arial" pitchFamily="34" charset="0"/>
              </a:rPr>
              <a:t>Percobaan</a:t>
            </a:r>
            <a:r>
              <a:rPr lang="en-US" altLang="ko-KR" sz="5400" dirty="0">
                <a:cs typeface="Arial" pitchFamily="34" charset="0"/>
              </a:rPr>
              <a:t> Training </a:t>
            </a:r>
            <a:r>
              <a:rPr lang="en-US" altLang="ko-KR" sz="5400" dirty="0" err="1">
                <a:cs typeface="Arial" pitchFamily="34" charset="0"/>
              </a:rPr>
              <a:t>Wajah</a:t>
            </a:r>
            <a:endParaRPr lang="ko-KR" altLang="en-US" sz="5400" dirty="0">
              <a:cs typeface="Arial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7EEE1B9-ABE1-45B7-A357-5538B2F53730}"/>
              </a:ext>
            </a:extLst>
          </p:cNvPr>
          <p:cNvPicPr/>
          <p:nvPr/>
        </p:nvPicPr>
        <p:blipFill rotWithShape="1">
          <a:blip r:embed="rId2"/>
          <a:srcRect l="4158" t="6388" r="66927" b="19655"/>
          <a:stretch/>
        </p:blipFill>
        <p:spPr bwMode="auto">
          <a:xfrm>
            <a:off x="0" y="1278444"/>
            <a:ext cx="2526321" cy="3611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5DE0BB-E492-4B62-BED9-D5B08CEFB335}"/>
              </a:ext>
            </a:extLst>
          </p:cNvPr>
          <p:cNvPicPr/>
          <p:nvPr/>
        </p:nvPicPr>
        <p:blipFill rotWithShape="1">
          <a:blip r:embed="rId3"/>
          <a:srcRect t="-8015" b="8015"/>
          <a:stretch/>
        </p:blipFill>
        <p:spPr>
          <a:xfrm>
            <a:off x="2658843" y="933692"/>
            <a:ext cx="8900692" cy="430111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28A5AA1-63A3-463F-8613-F655F0A8CB56}"/>
              </a:ext>
            </a:extLst>
          </p:cNvPr>
          <p:cNvPicPr/>
          <p:nvPr/>
        </p:nvPicPr>
        <p:blipFill rotWithShape="1">
          <a:blip r:embed="rId4"/>
          <a:srcRect l="14174" t="37651" r="46706" b="51256"/>
          <a:stretch/>
        </p:blipFill>
        <p:spPr bwMode="auto">
          <a:xfrm>
            <a:off x="4694247" y="5284231"/>
            <a:ext cx="6865288" cy="1306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297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49EF7-A8BE-4F3C-853D-2CC5EF88175E}"/>
              </a:ext>
            </a:extLst>
          </p:cNvPr>
          <p:cNvSpPr txBox="1"/>
          <p:nvPr/>
        </p:nvSpPr>
        <p:spPr>
          <a:xfrm>
            <a:off x="463827" y="266947"/>
            <a:ext cx="125911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cs typeface="Arial" pitchFamily="34" charset="0"/>
              </a:rPr>
              <a:t>Percobaan</a:t>
            </a:r>
            <a:r>
              <a:rPr lang="en-US" altLang="ko-KR" sz="5400" dirty="0">
                <a:cs typeface="Arial" pitchFamily="34" charset="0"/>
              </a:rPr>
              <a:t> </a:t>
            </a:r>
            <a:r>
              <a:rPr lang="en-US" altLang="ko-KR" sz="5400" dirty="0" err="1">
                <a:cs typeface="Arial" pitchFamily="34" charset="0"/>
              </a:rPr>
              <a:t>Absensi</a:t>
            </a:r>
            <a:r>
              <a:rPr lang="en-US" altLang="ko-KR" sz="5400" dirty="0">
                <a:cs typeface="Arial" pitchFamily="34" charset="0"/>
              </a:rPr>
              <a:t> </a:t>
            </a:r>
            <a:r>
              <a:rPr lang="en-US" altLang="ko-KR" sz="5400" dirty="0" err="1">
                <a:cs typeface="Arial" pitchFamily="34" charset="0"/>
              </a:rPr>
              <a:t>Wajah</a:t>
            </a:r>
            <a:endParaRPr lang="ko-KR" altLang="en-US" sz="5400" dirty="0"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D106-97AA-417C-A09A-A06FFF49FBCE}"/>
              </a:ext>
            </a:extLst>
          </p:cNvPr>
          <p:cNvPicPr/>
          <p:nvPr/>
        </p:nvPicPr>
        <p:blipFill rotWithShape="1">
          <a:blip r:embed="rId2"/>
          <a:srcRect l="4913" t="7395" r="59367" b="25370"/>
          <a:stretch/>
        </p:blipFill>
        <p:spPr bwMode="auto">
          <a:xfrm>
            <a:off x="52084" y="1239973"/>
            <a:ext cx="3526832" cy="36956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71521D-9447-4907-90BD-49C7657B57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43753" y="1239973"/>
            <a:ext cx="4440873" cy="231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A6720-97E5-44EB-9CEA-8EB6D46549B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43753" y="3557365"/>
            <a:ext cx="4640580" cy="2608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6ECB9-47CC-4C0C-8A25-295A59BFCD4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59383" y="5962815"/>
            <a:ext cx="4931894" cy="6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90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BC55B8-DEFA-4AF8-BCDB-BC660B1AB945}"/>
              </a:ext>
            </a:extLst>
          </p:cNvPr>
          <p:cNvSpPr txBox="1"/>
          <p:nvPr/>
        </p:nvSpPr>
        <p:spPr>
          <a:xfrm>
            <a:off x="371061" y="2551836"/>
            <a:ext cx="63385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Flowchart </a:t>
            </a:r>
            <a:r>
              <a:rPr lang="en-US" altLang="ko-KR" sz="5400" dirty="0" err="1">
                <a:cs typeface="Arial" pitchFamily="34" charset="0"/>
              </a:rPr>
              <a:t>Pengenalan</a:t>
            </a:r>
            <a:r>
              <a:rPr lang="en-US" altLang="ko-KR" sz="5400" dirty="0">
                <a:cs typeface="Arial" pitchFamily="34" charset="0"/>
              </a:rPr>
              <a:t> </a:t>
            </a:r>
            <a:r>
              <a:rPr lang="en-US" altLang="ko-KR" sz="5400" dirty="0" err="1">
                <a:cs typeface="Arial" pitchFamily="34" charset="0"/>
              </a:rPr>
              <a:t>Wajah</a:t>
            </a:r>
            <a:endParaRPr lang="ko-KR" altLang="en-US" sz="5400" dirty="0"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75371-2A41-4F6E-A9CD-D0F56AB48E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43" y="144890"/>
            <a:ext cx="1627409" cy="65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3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EF97C9-76EC-4E9C-AF2B-4C0348152894}"/>
              </a:ext>
            </a:extLst>
          </p:cNvPr>
          <p:cNvSpPr txBox="1"/>
          <p:nvPr/>
        </p:nvSpPr>
        <p:spPr>
          <a:xfrm>
            <a:off x="371061" y="2136338"/>
            <a:ext cx="3829878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Flowchart Training </a:t>
            </a:r>
            <a:r>
              <a:rPr lang="en-US" altLang="ko-KR" sz="5400" dirty="0" err="1">
                <a:cs typeface="Arial" pitchFamily="34" charset="0"/>
              </a:rPr>
              <a:t>Wajah</a:t>
            </a:r>
            <a:endParaRPr lang="ko-KR" altLang="en-US" sz="5400" dirty="0"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44C5B-BA22-4263-95F1-5923B4CA93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94" y="445107"/>
            <a:ext cx="6482397" cy="618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4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3665FC-5A7F-42C6-AA7C-6DCBB2239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2" t="55269" r="30000" b="21338"/>
          <a:stretch/>
        </p:blipFill>
        <p:spPr>
          <a:xfrm>
            <a:off x="1457299" y="2120348"/>
            <a:ext cx="9277401" cy="3101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C5E21-378A-49F5-9E4D-77CCA6EBDBE4}"/>
              </a:ext>
            </a:extLst>
          </p:cNvPr>
          <p:cNvSpPr txBox="1"/>
          <p:nvPr/>
        </p:nvSpPr>
        <p:spPr>
          <a:xfrm>
            <a:off x="490329" y="436314"/>
            <a:ext cx="1121133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Pengukuran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Jarak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Wajah</a:t>
            </a:r>
            <a:endParaRPr lang="ko-KR" alt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96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B5CFF-063C-430C-8550-18844AD94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1" t="40575" r="29891" b="37771"/>
          <a:stretch/>
        </p:blipFill>
        <p:spPr>
          <a:xfrm>
            <a:off x="1404731" y="2358887"/>
            <a:ext cx="9185534" cy="3034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3110B8-D03C-448D-AD9B-2FA9FBC892B4}"/>
              </a:ext>
            </a:extLst>
          </p:cNvPr>
          <p:cNvSpPr/>
          <p:nvPr/>
        </p:nvSpPr>
        <p:spPr>
          <a:xfrm>
            <a:off x="702365" y="526487"/>
            <a:ext cx="9568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Pengukuran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Intensitas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Cahaya</a:t>
            </a:r>
            <a:endParaRPr lang="ko-KR" alt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4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3569" y="15752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TIMELINE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C58AA-610F-451D-83B3-DF83F6DAF9DF}"/>
              </a:ext>
            </a:extLst>
          </p:cNvPr>
          <p:cNvSpPr/>
          <p:nvPr/>
        </p:nvSpPr>
        <p:spPr>
          <a:xfrm>
            <a:off x="265219" y="1077610"/>
            <a:ext cx="11661561" cy="529856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430;p39">
            <a:extLst>
              <a:ext uri="{FF2B5EF4-FFF2-40B4-BE49-F238E27FC236}">
                <a16:creationId xmlns:a16="http://schemas.microsoft.com/office/drawing/2014/main" id="{B4926134-FBBA-4574-91B0-DEA08371017C}"/>
              </a:ext>
            </a:extLst>
          </p:cNvPr>
          <p:cNvSpPr/>
          <p:nvPr/>
        </p:nvSpPr>
        <p:spPr>
          <a:xfrm>
            <a:off x="265219" y="2548449"/>
            <a:ext cx="11546468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31;p39">
            <a:extLst>
              <a:ext uri="{FF2B5EF4-FFF2-40B4-BE49-F238E27FC236}">
                <a16:creationId xmlns:a16="http://schemas.microsoft.com/office/drawing/2014/main" id="{C2AEC307-37D7-45E1-930D-C3E3F6A8ADC2}"/>
              </a:ext>
            </a:extLst>
          </p:cNvPr>
          <p:cNvSpPr/>
          <p:nvPr/>
        </p:nvSpPr>
        <p:spPr>
          <a:xfrm>
            <a:off x="265219" y="2548448"/>
            <a:ext cx="11546468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9855D-7445-4EE1-861B-6F7D081FFD0F}"/>
              </a:ext>
            </a:extLst>
          </p:cNvPr>
          <p:cNvSpPr txBox="1"/>
          <p:nvPr/>
        </p:nvSpPr>
        <p:spPr>
          <a:xfrm>
            <a:off x="469935" y="3930555"/>
            <a:ext cx="90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 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5E9067-4046-4C34-A96C-217CDA700BC4}"/>
              </a:ext>
            </a:extLst>
          </p:cNvPr>
          <p:cNvSpPr txBox="1"/>
          <p:nvPr/>
        </p:nvSpPr>
        <p:spPr>
          <a:xfrm>
            <a:off x="2369250" y="1996724"/>
            <a:ext cx="90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 II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04931B-3088-4BEB-9753-3D603E574052}"/>
              </a:ext>
            </a:extLst>
          </p:cNvPr>
          <p:cNvSpPr txBox="1"/>
          <p:nvPr/>
        </p:nvSpPr>
        <p:spPr>
          <a:xfrm>
            <a:off x="3788617" y="3930555"/>
            <a:ext cx="90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 III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FB05D-F703-4E38-9B48-3C69FEA90674}"/>
              </a:ext>
            </a:extLst>
          </p:cNvPr>
          <p:cNvSpPr txBox="1"/>
          <p:nvPr/>
        </p:nvSpPr>
        <p:spPr>
          <a:xfrm>
            <a:off x="5030564" y="1994450"/>
            <a:ext cx="1065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 IV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55880F-028D-4E23-A1F3-1E89A0B5B8A2}"/>
              </a:ext>
            </a:extLst>
          </p:cNvPr>
          <p:cNvSpPr txBox="1"/>
          <p:nvPr/>
        </p:nvSpPr>
        <p:spPr>
          <a:xfrm>
            <a:off x="6403526" y="3930555"/>
            <a:ext cx="90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 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0BD79-BBD2-4DAA-8979-54F71164A36D}"/>
              </a:ext>
            </a:extLst>
          </p:cNvPr>
          <p:cNvSpPr txBox="1"/>
          <p:nvPr/>
        </p:nvSpPr>
        <p:spPr>
          <a:xfrm>
            <a:off x="7122176" y="2016465"/>
            <a:ext cx="196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KESIMPULAN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E11CD2-0311-4BBB-931C-2F5CCFD65898}"/>
              </a:ext>
            </a:extLst>
          </p:cNvPr>
          <p:cNvSpPr txBox="1"/>
          <p:nvPr/>
        </p:nvSpPr>
        <p:spPr>
          <a:xfrm rot="19716668">
            <a:off x="9484827" y="3328659"/>
            <a:ext cx="196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SELESAI….</a:t>
            </a: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250141-A92E-4128-87A6-9DDCD3F2DC21}"/>
              </a:ext>
            </a:extLst>
          </p:cNvPr>
          <p:cNvSpPr/>
          <p:nvPr/>
        </p:nvSpPr>
        <p:spPr>
          <a:xfrm>
            <a:off x="810425" y="881271"/>
            <a:ext cx="7481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Presentase</a:t>
            </a:r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Kemiripan</a:t>
            </a:r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3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Pengamatan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B0D56-94A1-4BFB-BE26-E32403960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999" y="1734816"/>
            <a:ext cx="4450339" cy="43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778B4D-9DDE-42BA-BA8C-4A6DCF291E29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2D8222-32AF-4E7B-8FD6-5B688E21E6E9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7FBCB8-042F-412E-A44E-881746E007C5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1CA726C-8434-43DB-9641-EF14B0911E8A}"/>
              </a:ext>
            </a:extLst>
          </p:cNvPr>
          <p:cNvSpPr txBox="1"/>
          <p:nvPr/>
        </p:nvSpPr>
        <p:spPr>
          <a:xfrm>
            <a:off x="5847758" y="2806699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BAB IV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0105D6-36B5-4632-BDAA-7636A4713E36}"/>
              </a:ext>
            </a:extLst>
          </p:cNvPr>
          <p:cNvSpPr txBox="1"/>
          <p:nvPr/>
        </p:nvSpPr>
        <p:spPr>
          <a:xfrm>
            <a:off x="5847758" y="3581652"/>
            <a:ext cx="6344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ANALISIS DAN PEMBAHASAN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44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86F6E-2667-48DD-AF96-C2BD66515E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RANCANGAN ALAT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364EC-923C-4930-805D-CC78F8F79100}"/>
              </a:ext>
            </a:extLst>
          </p:cNvPr>
          <p:cNvSpPr txBox="1"/>
          <p:nvPr/>
        </p:nvSpPr>
        <p:spPr>
          <a:xfrm>
            <a:off x="1093302" y="1736035"/>
            <a:ext cx="430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HASIL RANCANGAN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24779-0604-4031-BC78-09F9D4BCEC09}"/>
              </a:ext>
            </a:extLst>
          </p:cNvPr>
          <p:cNvSpPr txBox="1"/>
          <p:nvPr/>
        </p:nvSpPr>
        <p:spPr>
          <a:xfrm>
            <a:off x="6612834" y="1736035"/>
            <a:ext cx="502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HASIL RANCANGAN APLIKASI/SOFTWARE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5536F-6A1F-45FD-89DA-EDD07FD28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889" y="2164046"/>
            <a:ext cx="1381125" cy="74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0DB7B-7578-4D73-8ACC-63204D1568A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10" y="2988006"/>
            <a:ext cx="2371725" cy="3445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47741-6E51-49F5-94BA-88A57ECF1A6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87" y="3010338"/>
            <a:ext cx="321945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784F8-8771-4D3F-86C1-200BA7E23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75" y="2164046"/>
            <a:ext cx="5588410" cy="419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5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DD5230-2928-4185-A1C8-4EF469C26C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2" y="99708"/>
            <a:ext cx="2208512" cy="724247"/>
          </a:xfrm>
        </p:spPr>
        <p:txBody>
          <a:bodyPr/>
          <a:lstStyle/>
          <a:p>
            <a:pPr algn="l"/>
            <a:r>
              <a:rPr lang="en-US" sz="2000" dirty="0"/>
              <a:t>DATA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D7C96-182D-4E19-BA03-8C265BC1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1" y="839527"/>
            <a:ext cx="5964433" cy="5702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62997-CFFC-4DCA-AB70-9B7F1974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20" y="839527"/>
            <a:ext cx="5795880" cy="572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504A3-C2D2-4CF8-9C4D-2C4DDE822AD1}"/>
              </a:ext>
            </a:extLst>
          </p:cNvPr>
          <p:cNvSpPr txBox="1"/>
          <p:nvPr/>
        </p:nvSpPr>
        <p:spPr>
          <a:xfrm>
            <a:off x="7407965" y="198783"/>
            <a:ext cx="478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ABSEN YANG TERKIRIM</a:t>
            </a:r>
          </a:p>
        </p:txBody>
      </p:sp>
    </p:spTree>
    <p:extLst>
      <p:ext uri="{BB962C8B-B14F-4D97-AF65-F5344CB8AC3E}">
        <p14:creationId xmlns:p14="http://schemas.microsoft.com/office/powerpoint/2010/main" val="39098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353F86-E001-455F-B45F-8932F43F0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C89387-16B4-4C3F-ACE8-C47DBBA0D729}"/>
              </a:ext>
            </a:extLst>
          </p:cNvPr>
          <p:cNvSpPr/>
          <p:nvPr/>
        </p:nvSpPr>
        <p:spPr>
          <a:xfrm>
            <a:off x="618803" y="1654407"/>
            <a:ext cx="11573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ea typeface="Calibri" panose="020F0502020204030204" pitchFamily="34" charset="0"/>
              </a:rPr>
              <a:t>PARAMETER PENGUJIAN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8C994-48E8-4051-9EAA-A73DCA72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11" y="2508904"/>
            <a:ext cx="9753559" cy="29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5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43440-5F8E-4339-95C3-880D9A552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24247"/>
            <a:ext cx="11573197" cy="724247"/>
          </a:xfrm>
        </p:spPr>
        <p:txBody>
          <a:bodyPr/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Pengukuran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Intensitas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Cahaya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7E893-541F-4A5D-BB48-09F2A685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70" y="1008742"/>
            <a:ext cx="4572404" cy="5362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AC81E-ED52-4DA9-AD05-68B17EDE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97" y="1163720"/>
            <a:ext cx="4630461" cy="30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5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44A83-68A6-4464-9E77-A17E5330F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Percobaan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Gagal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52BEC-561C-4945-BB18-8C8E29BD24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274223"/>
            <a:ext cx="7317423" cy="41967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F2F0FF-A71C-4E04-9B55-C8B8A0F4507A}"/>
              </a:ext>
            </a:extLst>
          </p:cNvPr>
          <p:cNvSpPr/>
          <p:nvPr/>
        </p:nvSpPr>
        <p:spPr>
          <a:xfrm>
            <a:off x="2218074" y="5538111"/>
            <a:ext cx="81741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Gambar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diatas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percobaan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gagal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dikarenakan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intensitas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cahaya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melebihi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20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</a:rPr>
              <a:t>lux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3C936-3AC4-49B7-BF60-3BD515A9AC3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743" y="1274222"/>
            <a:ext cx="2751818" cy="3884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1838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22C956-14D5-4DF7-BB21-02C7E0082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969720"/>
            <a:ext cx="11573197" cy="724247"/>
          </a:xfrm>
        </p:spPr>
        <p:txBody>
          <a:bodyPr/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Presentase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Kemiripan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Pengamatan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9E64F-6213-4AA3-8AA0-B96C3288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0" y="2239618"/>
            <a:ext cx="5842139" cy="312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3CE11-E98B-4A17-AD56-AE7240F6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2470"/>
            <a:ext cx="5598633" cy="36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8D3FE-7579-40DF-ABAD-2664D720C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10"/>
            <a:ext cx="3201549" cy="296594"/>
          </a:xfrm>
        </p:spPr>
        <p:txBody>
          <a:bodyPr/>
          <a:lstStyle/>
          <a:p>
            <a:r>
              <a:rPr lang="en-US" sz="2800" dirty="0"/>
              <a:t>VIDEO DEMO ALAT</a:t>
            </a:r>
          </a:p>
        </p:txBody>
      </p:sp>
      <p:pic>
        <p:nvPicPr>
          <p:cNvPr id="4" name="Media1">
            <a:hlinkClick r:id="" action="ppaction://media"/>
            <a:extLst>
              <a:ext uri="{FF2B5EF4-FFF2-40B4-BE49-F238E27FC236}">
                <a16:creationId xmlns:a16="http://schemas.microsoft.com/office/drawing/2014/main" id="{1C997965-35C7-438C-2AC9-552124B2C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215" y="909853"/>
            <a:ext cx="12193702" cy="7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0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758" y="2806699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BAB I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847836" y="3544169"/>
            <a:ext cx="6344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PENDAHULUAN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2">
            <a:extLst>
              <a:ext uri="{FF2B5EF4-FFF2-40B4-BE49-F238E27FC236}">
                <a16:creationId xmlns:a16="http://schemas.microsoft.com/office/drawing/2014/main" id="{AA1D1C1A-4426-4C04-8356-90E1F9F6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2980276"/>
            <a:ext cx="10448925" cy="1350150"/>
          </a:xfrm>
          <a:prstGeom prst="rightArrow">
            <a:avLst>
              <a:gd name="adj1" fmla="val 45285"/>
              <a:gd name="adj2" fmla="val 76553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0EC45A9B-DCA6-4F2D-9CBD-1BCF8D9E5336}"/>
              </a:ext>
            </a:extLst>
          </p:cNvPr>
          <p:cNvSpPr/>
          <p:nvPr/>
        </p:nvSpPr>
        <p:spPr>
          <a:xfrm>
            <a:off x="166478" y="1575824"/>
            <a:ext cx="2648568" cy="472944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1A5C037A-DD2B-45E3-9EC7-4FA8C94C91BE}"/>
              </a:ext>
            </a:extLst>
          </p:cNvPr>
          <p:cNvSpPr/>
          <p:nvPr/>
        </p:nvSpPr>
        <p:spPr>
          <a:xfrm>
            <a:off x="166477" y="1575824"/>
            <a:ext cx="2656172" cy="75518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166476" y="2410829"/>
            <a:ext cx="25863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Daftar </a:t>
            </a:r>
            <a:r>
              <a:rPr lang="en-US" sz="1600" dirty="0" err="1"/>
              <a:t>hadir</a:t>
            </a:r>
            <a:r>
              <a:rPr lang="en-US" sz="1600" dirty="0"/>
              <a:t> </a:t>
            </a:r>
            <a:r>
              <a:rPr lang="en-US" sz="1600" dirty="0" err="1"/>
              <a:t>kampus</a:t>
            </a:r>
            <a:r>
              <a:rPr lang="en-US" sz="1600" dirty="0"/>
              <a:t> </a:t>
            </a:r>
            <a:r>
              <a:rPr lang="en-US" sz="1600" dirty="0" err="1"/>
              <a:t>disebuah</a:t>
            </a:r>
            <a:r>
              <a:rPr lang="en-US" sz="1600" dirty="0"/>
              <a:t> </a:t>
            </a:r>
            <a:r>
              <a:rPr lang="en-US" sz="1600" dirty="0" err="1"/>
              <a:t>kelas</a:t>
            </a:r>
            <a:r>
              <a:rPr lang="en-US" sz="1600" dirty="0"/>
              <a:t> </a:t>
            </a:r>
            <a:r>
              <a:rPr lang="en-US" sz="1600" dirty="0" err="1"/>
              <a:t>sangat</a:t>
            </a:r>
            <a:r>
              <a:rPr lang="en-US" sz="1600" dirty="0"/>
              <a:t> </a:t>
            </a:r>
            <a:r>
              <a:rPr lang="en-US" sz="1600" dirty="0" err="1"/>
              <a:t>diperlukan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persentase</a:t>
            </a:r>
            <a:r>
              <a:rPr lang="en-US" sz="1600" dirty="0"/>
              <a:t> </a:t>
            </a:r>
            <a:r>
              <a:rPr lang="en-US" sz="1600" dirty="0" err="1"/>
              <a:t>kehadiran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. Salah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absensi</a:t>
            </a:r>
            <a:r>
              <a:rPr lang="en-US" sz="1600" dirty="0"/>
              <a:t> yang </a:t>
            </a:r>
            <a:r>
              <a:rPr lang="en-US" sz="1600" dirty="0" err="1"/>
              <a:t>berkembang</a:t>
            </a:r>
            <a:r>
              <a:rPr lang="en-US" sz="1600" dirty="0"/>
              <a:t> </a:t>
            </a:r>
            <a:r>
              <a:rPr lang="en-US" sz="1600" dirty="0" err="1"/>
              <a:t>sekarang</a:t>
            </a:r>
            <a:r>
              <a:rPr lang="en-US" sz="1600" dirty="0"/>
              <a:t>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absen</a:t>
            </a:r>
            <a:r>
              <a:rPr lang="en-US" sz="1600" dirty="0"/>
              <a:t> </a:t>
            </a:r>
            <a:r>
              <a:rPr lang="en-US" sz="1600" dirty="0" err="1"/>
              <a:t>wajah</a:t>
            </a:r>
            <a:r>
              <a:rPr lang="en-US" sz="1600" dirty="0"/>
              <a:t>. </a:t>
            </a:r>
            <a:r>
              <a:rPr lang="en-US" sz="1600" dirty="0" err="1"/>
              <a:t>Namun</a:t>
            </a:r>
            <a:r>
              <a:rPr lang="en-US" sz="1600" dirty="0"/>
              <a:t>, di </a:t>
            </a:r>
            <a:r>
              <a:rPr lang="en-US" sz="1600" dirty="0" err="1"/>
              <a:t>kelas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daftar </a:t>
            </a:r>
            <a:r>
              <a:rPr lang="en-US" sz="1600" dirty="0" err="1"/>
              <a:t>hadir</a:t>
            </a:r>
            <a:r>
              <a:rPr lang="en-US" sz="1600" dirty="0"/>
              <a:t> manual dan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jadi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titip</a:t>
            </a:r>
            <a:r>
              <a:rPr lang="en-US" sz="1600" dirty="0"/>
              <a:t> </a:t>
            </a:r>
            <a:r>
              <a:rPr lang="en-US" sz="1600" dirty="0" err="1"/>
              <a:t>absen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teman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65E7E665-3D1A-499A-99E1-4DD96461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84" y="1575825"/>
            <a:ext cx="19561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charset="0"/>
              </a:rPr>
              <a:t>Latar</a:t>
            </a:r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 </a:t>
            </a:r>
          </a:p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charset="0"/>
              </a:rPr>
              <a:t>belakang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13193948-9011-4AB0-B91A-20AB8D101EFC}"/>
              </a:ext>
            </a:extLst>
          </p:cNvPr>
          <p:cNvSpPr/>
          <p:nvPr/>
        </p:nvSpPr>
        <p:spPr>
          <a:xfrm>
            <a:off x="3165054" y="1575823"/>
            <a:ext cx="2648568" cy="472944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Rounded Rectangle 8">
            <a:extLst>
              <a:ext uri="{FF2B5EF4-FFF2-40B4-BE49-F238E27FC236}">
                <a16:creationId xmlns:a16="http://schemas.microsoft.com/office/drawing/2014/main" id="{6C0264B8-C095-455D-9DBD-1A1D5D31298C}"/>
              </a:ext>
            </a:extLst>
          </p:cNvPr>
          <p:cNvSpPr/>
          <p:nvPr/>
        </p:nvSpPr>
        <p:spPr>
          <a:xfrm>
            <a:off x="3165053" y="1575823"/>
            <a:ext cx="2656172" cy="75518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07888-DADF-4787-A279-19088099DCF4}"/>
              </a:ext>
            </a:extLst>
          </p:cNvPr>
          <p:cNvSpPr txBox="1"/>
          <p:nvPr/>
        </p:nvSpPr>
        <p:spPr>
          <a:xfrm>
            <a:off x="3165052" y="2410828"/>
            <a:ext cx="25863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-</a:t>
            </a:r>
            <a:r>
              <a:rPr lang="en-US" dirty="0" err="1">
                <a:cs typeface="Times New Roman" panose="02020603050405020304" pitchFamily="18" charset="0"/>
              </a:rPr>
              <a:t>Bagaimana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membuat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sebuah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sistem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teknologi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berbasis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informasi</a:t>
            </a:r>
            <a:r>
              <a:rPr lang="en-US" dirty="0">
                <a:cs typeface="Times New Roman" panose="02020603050405020304" pitchFamily="18" charset="0"/>
              </a:rPr>
              <a:t>  yang </a:t>
            </a:r>
            <a:r>
              <a:rPr lang="en-US" dirty="0" err="1">
                <a:cs typeface="Times New Roman" panose="02020603050405020304" pitchFamily="18" charset="0"/>
              </a:rPr>
              <a:t>mampu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menciptakan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absensi</a:t>
            </a:r>
            <a:r>
              <a:rPr lang="en-US" dirty="0">
                <a:cs typeface="Times New Roman" panose="02020603050405020304" pitchFamily="18" charset="0"/>
              </a:rPr>
              <a:t> yang valid?</a:t>
            </a:r>
          </a:p>
          <a:p>
            <a:r>
              <a:rPr lang="en-US" dirty="0">
                <a:cs typeface="Times New Roman" panose="02020603050405020304" pitchFamily="18" charset="0"/>
              </a:rPr>
              <a:t>-</a:t>
            </a:r>
            <a:r>
              <a:rPr lang="en-US" dirty="0" err="1">
                <a:cs typeface="Times New Roman" panose="02020603050405020304" pitchFamily="18" charset="0"/>
              </a:rPr>
              <a:t>Bagaimana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membuat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sebuah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alat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absensi</a:t>
            </a:r>
            <a:r>
              <a:rPr lang="en-US" dirty="0">
                <a:cs typeface="Times New Roman" panose="02020603050405020304" pitchFamily="18" charset="0"/>
              </a:rPr>
              <a:t> agar </a:t>
            </a:r>
            <a:r>
              <a:rPr lang="en-US" dirty="0" err="1">
                <a:cs typeface="Times New Roman" panose="02020603050405020304" pitchFamily="18" charset="0"/>
              </a:rPr>
              <a:t>akurat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dalam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mengidentifikasi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objek</a:t>
            </a:r>
            <a:r>
              <a:rPr lang="en-US" dirty="0">
                <a:cs typeface="Times New Roman" panose="02020603050405020304" pitchFamily="18" charset="0"/>
              </a:rPr>
              <a:t>?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직사각형 113">
            <a:extLst>
              <a:ext uri="{FF2B5EF4-FFF2-40B4-BE49-F238E27FC236}">
                <a16:creationId xmlns:a16="http://schemas.microsoft.com/office/drawing/2014/main" id="{FBBD368B-B173-434F-93F2-1B3AD1C70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5060" y="1575824"/>
            <a:ext cx="19561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charset="0"/>
              </a:rPr>
              <a:t>Rumusan</a:t>
            </a:r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 </a:t>
            </a:r>
          </a:p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charset="0"/>
              </a:rPr>
              <a:t>Masalah</a:t>
            </a:r>
            <a:endParaRPr lang="en-US" altLang="ko-KR" sz="20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6" name="Rounded Rectangle 13">
            <a:extLst>
              <a:ext uri="{FF2B5EF4-FFF2-40B4-BE49-F238E27FC236}">
                <a16:creationId xmlns:a16="http://schemas.microsoft.com/office/drawing/2014/main" id="{061836CC-7081-40BB-9244-BF3CB645CAC7}"/>
              </a:ext>
            </a:extLst>
          </p:cNvPr>
          <p:cNvSpPr/>
          <p:nvPr/>
        </p:nvSpPr>
        <p:spPr>
          <a:xfrm>
            <a:off x="6317848" y="1575822"/>
            <a:ext cx="2648568" cy="472944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Rounded Rectangle 8">
            <a:extLst>
              <a:ext uri="{FF2B5EF4-FFF2-40B4-BE49-F238E27FC236}">
                <a16:creationId xmlns:a16="http://schemas.microsoft.com/office/drawing/2014/main" id="{7C5422B8-50C9-4D22-B020-9D32E710B5A0}"/>
              </a:ext>
            </a:extLst>
          </p:cNvPr>
          <p:cNvSpPr/>
          <p:nvPr/>
        </p:nvSpPr>
        <p:spPr>
          <a:xfrm>
            <a:off x="6310244" y="1575822"/>
            <a:ext cx="2656172" cy="75518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D1A92-6E11-4389-A697-D7BF98E5376D}"/>
              </a:ext>
            </a:extLst>
          </p:cNvPr>
          <p:cNvSpPr txBox="1"/>
          <p:nvPr/>
        </p:nvSpPr>
        <p:spPr>
          <a:xfrm>
            <a:off x="6310243" y="2410827"/>
            <a:ext cx="258631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+mj-lt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Menciptakan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+mj-lt"/>
                <a:cs typeface="Times New Roman" panose="02020603050405020304" pitchFamily="18" charset="0"/>
              </a:rPr>
              <a:t>smartcam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kegiatan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absensi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para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mahasiswa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+mj-lt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Membuat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aplikasi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desktop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absensi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+mj-lt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Merancang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absensi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Python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dan 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OpenCV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latin typeface="+mj-lt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Membuat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alat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absensi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Deep Learning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9" name="직사각형 113">
            <a:extLst>
              <a:ext uri="{FF2B5EF4-FFF2-40B4-BE49-F238E27FC236}">
                <a16:creationId xmlns:a16="http://schemas.microsoft.com/office/drawing/2014/main" id="{2DB22966-BCD3-4B95-9683-474EB1D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0251" y="1575823"/>
            <a:ext cx="19561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Tujuan</a:t>
            </a:r>
            <a:r>
              <a:rPr lang="en-US" altLang="ko-KR" sz="2000" dirty="0">
                <a:solidFill>
                  <a:schemeClr val="bg1"/>
                </a:solidFill>
              </a:rPr>
              <a:t> &amp; </a:t>
            </a:r>
            <a:r>
              <a:rPr lang="en-US" altLang="ko-KR" sz="2000" dirty="0" err="1">
                <a:solidFill>
                  <a:schemeClr val="bg1"/>
                </a:solidFill>
              </a:rPr>
              <a:t>Manfaat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Rounded Rectangle 13">
            <a:extLst>
              <a:ext uri="{FF2B5EF4-FFF2-40B4-BE49-F238E27FC236}">
                <a16:creationId xmlns:a16="http://schemas.microsoft.com/office/drawing/2014/main" id="{5D70B81F-4FF4-4834-9B63-C9E70B356EAB}"/>
              </a:ext>
            </a:extLst>
          </p:cNvPr>
          <p:cNvSpPr/>
          <p:nvPr/>
        </p:nvSpPr>
        <p:spPr>
          <a:xfrm>
            <a:off x="9267767" y="177718"/>
            <a:ext cx="2648568" cy="5667559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Rounded Rectangle 8">
            <a:extLst>
              <a:ext uri="{FF2B5EF4-FFF2-40B4-BE49-F238E27FC236}">
                <a16:creationId xmlns:a16="http://schemas.microsoft.com/office/drawing/2014/main" id="{8936B0EC-99CB-4284-B769-D6732C9B7981}"/>
              </a:ext>
            </a:extLst>
          </p:cNvPr>
          <p:cNvSpPr/>
          <p:nvPr/>
        </p:nvSpPr>
        <p:spPr>
          <a:xfrm>
            <a:off x="9260163" y="177718"/>
            <a:ext cx="2656172" cy="75518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D967E8-6E54-4713-B38C-CF4AFC34F105}"/>
              </a:ext>
            </a:extLst>
          </p:cNvPr>
          <p:cNvSpPr txBox="1"/>
          <p:nvPr/>
        </p:nvSpPr>
        <p:spPr>
          <a:xfrm>
            <a:off x="9260162" y="1012723"/>
            <a:ext cx="25863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+mj-lt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Penulis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fokus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merancang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mengidentifikasi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alat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dibuat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en-US" dirty="0">
                <a:latin typeface="+mj-lt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Penulis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membahas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tentang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Website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dan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 Database</a:t>
            </a:r>
          </a:p>
          <a:p>
            <a:pPr lvl="0"/>
            <a:r>
              <a:rPr lang="en-US" dirty="0" err="1">
                <a:latin typeface="+mj-lt"/>
              </a:rPr>
              <a:t>Intensitas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cahaya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sangat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berpengaruh</a:t>
            </a:r>
            <a:r>
              <a:rPr lang="en-US" dirty="0">
                <a:latin typeface="+mj-lt"/>
              </a:rPr>
              <a:t> pada </a:t>
            </a: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ini</a:t>
            </a:r>
            <a:endParaRPr lang="en-US" dirty="0">
              <a:latin typeface="+mj-lt"/>
            </a:endParaRPr>
          </a:p>
          <a:p>
            <a:pPr lvl="0"/>
            <a:r>
              <a:rPr lang="en-US" dirty="0" err="1">
                <a:latin typeface="+mj-lt"/>
              </a:rPr>
              <a:t>Sinyal</a:t>
            </a:r>
            <a:r>
              <a:rPr lang="en-US" dirty="0">
                <a:latin typeface="+mj-lt"/>
              </a:rPr>
              <a:t> internet </a:t>
            </a:r>
            <a:r>
              <a:rPr lang="en-US" dirty="0" err="1">
                <a:latin typeface="+mj-lt"/>
              </a:rPr>
              <a:t>sangat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berpengaruh</a:t>
            </a:r>
            <a:r>
              <a:rPr lang="en-US" dirty="0">
                <a:latin typeface="+mj-lt"/>
              </a:rPr>
              <a:t> pada </a:t>
            </a: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ini</a:t>
            </a:r>
            <a:endParaRPr lang="en-US" dirty="0">
              <a:latin typeface="+mj-lt"/>
            </a:endParaRPr>
          </a:p>
          <a:p>
            <a:pPr lvl="0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직사각형 113">
            <a:extLst>
              <a:ext uri="{FF2B5EF4-FFF2-40B4-BE49-F238E27FC236}">
                <a16:creationId xmlns:a16="http://schemas.microsoft.com/office/drawing/2014/main" id="{E9921A64-23E5-4270-B1A5-CDF3F4571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170" y="177719"/>
            <a:ext cx="19561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Batasan </a:t>
            </a:r>
            <a:r>
              <a:rPr lang="en-US" altLang="ko-KR" sz="2000" dirty="0" err="1">
                <a:solidFill>
                  <a:schemeClr val="bg1"/>
                </a:solidFill>
              </a:rPr>
              <a:t>Masalah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778B4D-9DDE-42BA-BA8C-4A6DCF291E29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2D8222-32AF-4E7B-8FD6-5B688E21E6E9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7FBCB8-042F-412E-A44E-881746E007C5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1CA726C-8434-43DB-9641-EF14B0911E8A}"/>
              </a:ext>
            </a:extLst>
          </p:cNvPr>
          <p:cNvSpPr txBox="1"/>
          <p:nvPr/>
        </p:nvSpPr>
        <p:spPr>
          <a:xfrm>
            <a:off x="5847758" y="2806699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BAB II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0105D6-36B5-4632-BDAA-7636A4713E36}"/>
              </a:ext>
            </a:extLst>
          </p:cNvPr>
          <p:cNvSpPr txBox="1"/>
          <p:nvPr/>
        </p:nvSpPr>
        <p:spPr>
          <a:xfrm>
            <a:off x="5847758" y="3581652"/>
            <a:ext cx="6344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TINJAUAN PUSTAKA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TINJAUAN PUSTAKA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D28ACE9-0C32-4C00-AF9F-0230813910EC}"/>
              </a:ext>
            </a:extLst>
          </p:cNvPr>
          <p:cNvSpPr/>
          <p:nvPr/>
        </p:nvSpPr>
        <p:spPr>
          <a:xfrm>
            <a:off x="748340" y="1446884"/>
            <a:ext cx="53617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1.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Yessi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Novamonika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Eksiroka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mahasiswa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D3 Teknik Telekomunikasi di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Universitas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Telkom Bandung yang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meneliti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aplikasi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pengenal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wajah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otomatis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menggunakan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i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OpenCV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android yang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menghubungkan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pada database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membantu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sistem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pencatat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kehadiran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agar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tidak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sulit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mencatat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manual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4B8F6F-EB49-42C2-BCDC-EFC68A3AAEE7}"/>
              </a:ext>
            </a:extLst>
          </p:cNvPr>
          <p:cNvSpPr/>
          <p:nvPr/>
        </p:nvSpPr>
        <p:spPr>
          <a:xfrm>
            <a:off x="389091" y="4138336"/>
            <a:ext cx="5508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2.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Rodan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Hilmi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Dawwas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mahasiswa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D3 Teknik Telekomunikasi di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Universitas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Telkom Bandung yang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meneliti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sistem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informasi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absensi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berbasis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i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image processing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bentuk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website. </a:t>
            </a:r>
            <a:r>
              <a:rPr lang="en-US" b="1" i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Image processing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yang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diterapkan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yaitu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dengan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menggunakan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metode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pengenalan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wajah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atau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i="1" dirty="0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face </a:t>
            </a:r>
            <a:r>
              <a:rPr lang="en-US" b="1" i="1" dirty="0" err="1">
                <a:solidFill>
                  <a:schemeClr val="tx2">
                    <a:lumMod val="1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recognation</a:t>
            </a:r>
            <a:endParaRPr lang="en-US" b="1" dirty="0">
              <a:solidFill>
                <a:schemeClr val="tx2">
                  <a:lumMod val="10000"/>
                </a:schemeClr>
              </a:solidFill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1B470F-61BE-4A68-AE46-773C999E5CB8}"/>
              </a:ext>
            </a:extLst>
          </p:cNvPr>
          <p:cNvSpPr/>
          <p:nvPr/>
        </p:nvSpPr>
        <p:spPr>
          <a:xfrm>
            <a:off x="6541795" y="2575838"/>
            <a:ext cx="50888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3. Mohammad Andre Mutalibov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mahasiswa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S1 Teknik Telekomunikasi di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Universitas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Telkom Bandung yang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meneliti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sistem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i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face recognition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akan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dikembangkan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diimplementasikan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pada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sistem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absensi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. </a:t>
            </a:r>
            <a:r>
              <a:rPr lang="en-US" b="1" i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Face recognition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dinilai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mampu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mengurangi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tindak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kecurangan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pada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sistem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absensi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digunakan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pada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saat</a:t>
            </a:r>
            <a:r>
              <a:rPr lang="en-US" b="1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1" dirty="0" err="1">
                <a:latin typeface="Adobe Kaiti Std R" panose="02020400000000000000" pitchFamily="18" charset="-128"/>
                <a:ea typeface="Adobe Kaiti Std R" panose="02020400000000000000" pitchFamily="18" charset="-128"/>
              </a:rPr>
              <a:t>ini</a:t>
            </a:r>
            <a:endParaRPr lang="en-US" b="1" dirty="0"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684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TEORI</a:t>
            </a:r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5140462" y="1122004"/>
            <a:ext cx="2156062" cy="4206297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359B4-40C5-4629-A022-6803E914D766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500552-B00E-46A7-98C2-AA09DD86C0BA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pic>
        <p:nvPicPr>
          <p:cNvPr id="42" name="Picture 41" descr="https://tse3.mm.bing.net/th?id=OIP.r9w95AXyCGlkP8geYmPyJwHaEK&amp;pid=Api&amp;P=0&amp;w=340&amp;h=191">
            <a:extLst>
              <a:ext uri="{FF2B5EF4-FFF2-40B4-BE49-F238E27FC236}">
                <a16:creationId xmlns:a16="http://schemas.microsoft.com/office/drawing/2014/main" id="{895E8F66-D1FE-49EE-BF93-38CB21256A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261" y="946590"/>
            <a:ext cx="1862426" cy="107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BD7405E-1598-418C-9333-22F54A04DE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41" y="957839"/>
            <a:ext cx="1099820" cy="13544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E973433-B8CE-46E8-ABF4-16F856396F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62" y="2252056"/>
            <a:ext cx="2241953" cy="1075054"/>
          </a:xfrm>
          <a:prstGeom prst="rect">
            <a:avLst/>
          </a:prstGeom>
        </p:spPr>
      </p:pic>
      <p:pic>
        <p:nvPicPr>
          <p:cNvPr id="45" name="image2.jpeg" descr="E:\BAHAN PA SEMANGATT\edge_detection_metode_robert_sobel_prewitt.jpg">
            <a:extLst>
              <a:ext uri="{FF2B5EF4-FFF2-40B4-BE49-F238E27FC236}">
                <a16:creationId xmlns:a16="http://schemas.microsoft.com/office/drawing/2014/main" id="{1ED7A1B7-2D77-45E7-AE14-D9E8168718B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85" y="2763656"/>
            <a:ext cx="2053121" cy="897259"/>
          </a:xfrm>
          <a:prstGeom prst="rect">
            <a:avLst/>
          </a:prstGeom>
        </p:spPr>
      </p:pic>
      <p:pic>
        <p:nvPicPr>
          <p:cNvPr id="46" name="Picture 45" descr="Face recognition with OpenCV: Haar Cascade | by Valentina Alto | DataSeries  | Medium">
            <a:extLst>
              <a:ext uri="{FF2B5EF4-FFF2-40B4-BE49-F238E27FC236}">
                <a16:creationId xmlns:a16="http://schemas.microsoft.com/office/drawing/2014/main" id="{E545CB44-45D8-4F58-AA70-BE693467436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57" y="3554397"/>
            <a:ext cx="2053121" cy="121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 descr="7 Rekomendasi Webcam Murah dan Bagus untuk Aktivitas Virtual">
            <a:extLst>
              <a:ext uri="{FF2B5EF4-FFF2-40B4-BE49-F238E27FC236}">
                <a16:creationId xmlns:a16="http://schemas.microsoft.com/office/drawing/2014/main" id="{8870E44A-6D2F-4BCE-830B-FA6C5909C25B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2" b="22755"/>
          <a:stretch/>
        </p:blipFill>
        <p:spPr bwMode="auto">
          <a:xfrm>
            <a:off x="6647348" y="4846221"/>
            <a:ext cx="1682113" cy="752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image9.png">
            <a:extLst>
              <a:ext uri="{FF2B5EF4-FFF2-40B4-BE49-F238E27FC236}">
                <a16:creationId xmlns:a16="http://schemas.microsoft.com/office/drawing/2014/main" id="{5F5615C6-4F96-4539-87A5-AB9C16AD449E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80981" y="1218234"/>
            <a:ext cx="578656" cy="5842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5644710-6E23-417C-B250-417F0BF0EC26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39" b="45341"/>
          <a:stretch/>
        </p:blipFill>
        <p:spPr bwMode="auto">
          <a:xfrm>
            <a:off x="5077925" y="4746158"/>
            <a:ext cx="552450" cy="752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 descr="Apa itu Firebase? Pengertian, Jenis-Jenis, dan Fungsi Kegunaannya -  Dicoding Blog">
            <a:extLst>
              <a:ext uri="{FF2B5EF4-FFF2-40B4-BE49-F238E27FC236}">
                <a16:creationId xmlns:a16="http://schemas.microsoft.com/office/drawing/2014/main" id="{6BC16B6E-79DE-4DF3-8579-B727A63F8757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35" y="10335516"/>
            <a:ext cx="105376" cy="7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img.favpng.com/16/0/21/sql-server-logo-png-favpng-pXyDxFrAFhWQUeLq6SrgeND1g.jpg">
            <a:extLst>
              <a:ext uri="{FF2B5EF4-FFF2-40B4-BE49-F238E27FC236}">
                <a16:creationId xmlns:a16="http://schemas.microsoft.com/office/drawing/2014/main" id="{1656DDCB-35DA-43EA-B67C-5424160F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356" y="5572084"/>
            <a:ext cx="1062115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10BEA8-7411-4C98-BAE6-217FE339A4BD}"/>
              </a:ext>
            </a:extLst>
          </p:cNvPr>
          <p:cNvSpPr txBox="1"/>
          <p:nvPr/>
        </p:nvSpPr>
        <p:spPr>
          <a:xfrm>
            <a:off x="1881095" y="1089508"/>
            <a:ext cx="196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15E8D-A109-44CF-B835-0698479C715E}"/>
              </a:ext>
            </a:extLst>
          </p:cNvPr>
          <p:cNvSpPr txBox="1"/>
          <p:nvPr/>
        </p:nvSpPr>
        <p:spPr>
          <a:xfrm>
            <a:off x="8370309" y="1788398"/>
            <a:ext cx="19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PHYTON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6F6EDB-C19D-4021-A712-9AC03F18BC6C}"/>
              </a:ext>
            </a:extLst>
          </p:cNvPr>
          <p:cNvSpPr txBox="1"/>
          <p:nvPr/>
        </p:nvSpPr>
        <p:spPr>
          <a:xfrm>
            <a:off x="9484906" y="2943359"/>
            <a:ext cx="196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C61D93-74A7-466D-8836-DA033588C0F3}"/>
              </a:ext>
            </a:extLst>
          </p:cNvPr>
          <p:cNvSpPr txBox="1"/>
          <p:nvPr/>
        </p:nvSpPr>
        <p:spPr>
          <a:xfrm>
            <a:off x="624472" y="3866402"/>
            <a:ext cx="251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ALGORITMA HAAR CASCADE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C4A449-F72A-47A1-8D32-FBAD71F353BB}"/>
              </a:ext>
            </a:extLst>
          </p:cNvPr>
          <p:cNvSpPr txBox="1"/>
          <p:nvPr/>
        </p:nvSpPr>
        <p:spPr>
          <a:xfrm>
            <a:off x="8075084" y="5009537"/>
            <a:ext cx="19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WEBCAM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2E3A4D-9BD8-4804-B0A1-FDC7239390AA}"/>
              </a:ext>
            </a:extLst>
          </p:cNvPr>
          <p:cNvSpPr txBox="1"/>
          <p:nvPr/>
        </p:nvSpPr>
        <p:spPr>
          <a:xfrm>
            <a:off x="6737890" y="5932611"/>
            <a:ext cx="19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9D107AC-1A6C-40E7-A65B-8E197F1689B8}"/>
              </a:ext>
            </a:extLst>
          </p:cNvPr>
          <p:cNvGrpSpPr/>
          <p:nvPr/>
        </p:nvGrpSpPr>
        <p:grpSpPr>
          <a:xfrm>
            <a:off x="46082" y="924024"/>
            <a:ext cx="3921998" cy="5576040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578FCDB-ABAC-42E4-B2C0-07A682203888}"/>
              </a:ext>
            </a:extLst>
          </p:cNvPr>
          <p:cNvSpPr txBox="1">
            <a:spLocks/>
          </p:cNvSpPr>
          <p:nvPr/>
        </p:nvSpPr>
        <p:spPr>
          <a:xfrm>
            <a:off x="1286701" y="1345114"/>
            <a:ext cx="1723494" cy="592460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BAB III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813E6-D7A3-4583-9B8F-72F2CB86F6A1}"/>
              </a:ext>
            </a:extLst>
          </p:cNvPr>
          <p:cNvSpPr txBox="1"/>
          <p:nvPr/>
        </p:nvSpPr>
        <p:spPr>
          <a:xfrm>
            <a:off x="761537" y="1865841"/>
            <a:ext cx="63440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KEGIATAN PELAKSANAAN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8BF61A3-8B39-4136-AC1E-55F17EBC44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00" y="2173618"/>
            <a:ext cx="8656641" cy="2617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CABA54-9CF2-4FD5-8006-86C8DBDD3D5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136" y="2641323"/>
            <a:ext cx="865021" cy="963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7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F8046BDA-7C0A-4FE5-B884-FBD6BB4D9713}"/>
              </a:ext>
            </a:extLst>
          </p:cNvPr>
          <p:cNvSpPr txBox="1">
            <a:spLocks/>
          </p:cNvSpPr>
          <p:nvPr/>
        </p:nvSpPr>
        <p:spPr>
          <a:xfrm>
            <a:off x="608326" y="755374"/>
            <a:ext cx="10616265" cy="49033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Membuat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Aplikasi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Dekstop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untuk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Absensi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C2820A-7F11-40C6-A095-AAADD061AA0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8523" r="15926" b="9246"/>
          <a:stretch/>
        </p:blipFill>
        <p:spPr bwMode="auto">
          <a:xfrm>
            <a:off x="3350108" y="1434396"/>
            <a:ext cx="7967249" cy="5079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743818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4811</TotalTime>
  <Words>453</Words>
  <Application>Microsoft Office PowerPoint</Application>
  <PresentationFormat>Widescreen</PresentationFormat>
  <Paragraphs>85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Adobe Kaiti Std R</vt:lpstr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Bennyjrx SSHMan</cp:lastModifiedBy>
  <cp:revision>123</cp:revision>
  <dcterms:created xsi:type="dcterms:W3CDTF">2018-04-24T17:14:44Z</dcterms:created>
  <dcterms:modified xsi:type="dcterms:W3CDTF">2023-07-19T10:05:58Z</dcterms:modified>
</cp:coreProperties>
</file>